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317" r:id="rId3"/>
    <p:sldId id="265" r:id="rId4"/>
    <p:sldId id="268" r:id="rId5"/>
    <p:sldId id="269" r:id="rId6"/>
    <p:sldId id="278" r:id="rId7"/>
    <p:sldId id="319" r:id="rId8"/>
    <p:sldId id="299" r:id="rId9"/>
    <p:sldId id="304" r:id="rId10"/>
    <p:sldId id="316" r:id="rId11"/>
    <p:sldId id="312" r:id="rId12"/>
    <p:sldId id="314" r:id="rId13"/>
    <p:sldId id="320" r:id="rId14"/>
    <p:sldId id="310" r:id="rId15"/>
    <p:sldId id="309" r:id="rId16"/>
    <p:sldId id="290" r:id="rId17"/>
    <p:sldId id="311" r:id="rId18"/>
    <p:sldId id="292" r:id="rId19"/>
  </p:sldIdLst>
  <p:sldSz cx="9144000" cy="6858000" type="screen4x3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8696" autoAdjust="0"/>
  </p:normalViewPr>
  <p:slideViewPr>
    <p:cSldViewPr showGuides="1">
      <p:cViewPr>
        <p:scale>
          <a:sx n="94" d="100"/>
          <a:sy n="94" d="100"/>
        </p:scale>
        <p:origin x="-120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42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H:\&#1044;&#1080;&#1087;&#1083;&#1086;&#1084;%20&#1080;%20&#1087;&#1088;&#1072;&#1082;&#1090;&#1080;&#1082;&#1072;\&#1052;&#1086;&#1081;%20&#1076;&#1080;&#1087;&#1083;&#1086;&#1084;\&#1095;&#1080;&#1089;&#1083;&#1077;&#1085;&#1085;&#1086;&#1089;&#1090;&#1100;%20&#1086;&#1073;&#1083;&#1072;&#1089;&#1090;&#1080;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2000" b="1" i="1" dirty="0" smtClean="0">
                <a:solidFill>
                  <a:srgbClr val="7030A0"/>
                </a:solidFill>
              </a:rPr>
              <a:t>Прикрепленного населения    </a:t>
            </a:r>
            <a:r>
              <a:rPr lang="ru-RU" sz="3200" b="1" i="1" dirty="0" smtClean="0">
                <a:solidFill>
                  <a:srgbClr val="C00000"/>
                </a:solidFill>
              </a:rPr>
              <a:t>28829</a:t>
            </a:r>
            <a:r>
              <a:rPr lang="ru-RU" sz="2400" b="1" i="1" dirty="0" smtClean="0">
                <a:solidFill>
                  <a:srgbClr val="7030A0"/>
                </a:solidFill>
              </a:rPr>
              <a:t> </a:t>
            </a:r>
            <a:r>
              <a:rPr lang="ru-RU" sz="2000" b="1" i="1" dirty="0" smtClean="0">
                <a:solidFill>
                  <a:srgbClr val="7030A0"/>
                </a:solidFill>
              </a:rPr>
              <a:t>человек.</a:t>
            </a:r>
            <a:r>
              <a:rPr lang="ru-RU" sz="2400" b="1" i="1" dirty="0" smtClean="0">
                <a:solidFill>
                  <a:srgbClr val="7030A0"/>
                </a:solidFill>
              </a:rPr>
              <a:t> </a:t>
            </a:r>
          </a:p>
          <a:p>
            <a:pPr>
              <a:defRPr/>
            </a:pPr>
            <a:r>
              <a:rPr lang="ru-RU" sz="2000" b="1" i="1" dirty="0" smtClean="0">
                <a:solidFill>
                  <a:srgbClr val="7030A0"/>
                </a:solidFill>
              </a:rPr>
              <a:t>Жителей села    </a:t>
            </a:r>
            <a:r>
              <a:rPr lang="ru-RU" sz="3200" b="1" i="1" dirty="0" smtClean="0">
                <a:solidFill>
                  <a:srgbClr val="C00000"/>
                </a:solidFill>
              </a:rPr>
              <a:t>9498</a:t>
            </a:r>
            <a:r>
              <a:rPr lang="ru-RU" sz="3200" b="1" i="1" dirty="0" smtClean="0">
                <a:solidFill>
                  <a:srgbClr val="7030A0"/>
                </a:solidFill>
              </a:rPr>
              <a:t> </a:t>
            </a:r>
            <a:r>
              <a:rPr lang="ru-RU" sz="2000" b="1" i="1" dirty="0" smtClean="0">
                <a:solidFill>
                  <a:srgbClr val="7030A0"/>
                </a:solidFill>
              </a:rPr>
              <a:t>человек</a:t>
            </a:r>
            <a:endParaRPr lang="ru-RU" sz="2000" b="1" i="1" dirty="0">
              <a:solidFill>
                <a:srgbClr val="7030A0"/>
              </a:solidFill>
            </a:endParaRPr>
          </a:p>
        </c:rich>
      </c:tx>
      <c:layout>
        <c:manualLayout>
          <c:xMode val="edge"/>
          <c:yMode val="edge"/>
          <c:x val="0.10390891483555557"/>
          <c:y val="0"/>
        </c:manualLayout>
      </c:layout>
    </c:title>
    <c:view3D>
      <c:rAngAx val="1"/>
    </c:view3D>
    <c:plotArea>
      <c:layout>
        <c:manualLayout>
          <c:layoutTarget val="inner"/>
          <c:xMode val="edge"/>
          <c:yMode val="edge"/>
          <c:x val="0.10026515916279696"/>
          <c:y val="0.31398293963254892"/>
          <c:w val="0.53633053264791608"/>
          <c:h val="0.56321483711594877"/>
        </c:manualLayout>
      </c:layout>
      <c:bar3DChart>
        <c:barDir val="col"/>
        <c:grouping val="clustered"/>
        <c:ser>
          <c:idx val="0"/>
          <c:order val="0"/>
          <c:tx>
            <c:strRef>
              <c:f>Лист10!$E$2</c:f>
              <c:strCache>
                <c:ptCount val="1"/>
                <c:pt idx="0">
                  <c:v>Численность населения Унечского района</c:v>
                </c:pt>
              </c:strCache>
            </c:strRef>
          </c:tx>
          <c:dLbls>
            <c:dLbl>
              <c:idx val="0"/>
              <c:layout>
                <c:manualLayout>
                  <c:x val="1.9480519480519595E-2"/>
                  <c:y val="-1.429848078641644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</a:t>
                    </a:r>
                    <a:r>
                      <a:rPr lang="ru-RU" dirty="0" smtClean="0"/>
                      <a:t>339</a:t>
                    </a:r>
                    <a:r>
                      <a:rPr lang="en-US" dirty="0" smtClean="0"/>
                      <a:t>1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2.3809523809523812E-2"/>
                  <c:y val="-4.289544235924941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</a:t>
                    </a:r>
                    <a:r>
                      <a:rPr lang="ru-RU" dirty="0" smtClean="0"/>
                      <a:t>2921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2.5974025974026042E-2"/>
                  <c:y val="-3.5746201966041113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34001</a:t>
                    </a:r>
                    <a:endParaRPr lang="en-US" dirty="0"/>
                  </a:p>
                </c:rich>
              </c:tx>
              <c:showVal val="1"/>
            </c:dLbl>
            <c:showVal val="1"/>
          </c:dLbls>
          <c:cat>
            <c:numRef>
              <c:f>Лист10!$D$3:$D$5</c:f>
              <c:numCache>
                <c:formatCode>General</c:formatCode>
                <c:ptCount val="3"/>
                <c:pt idx="0">
                  <c:v>2021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Лист10!$E$3:$E$5</c:f>
              <c:numCache>
                <c:formatCode>General</c:formatCode>
                <c:ptCount val="3"/>
                <c:pt idx="0">
                  <c:v>33391</c:v>
                </c:pt>
                <c:pt idx="1">
                  <c:v>32921</c:v>
                </c:pt>
                <c:pt idx="2">
                  <c:v>34001</c:v>
                </c:pt>
              </c:numCache>
            </c:numRef>
          </c:val>
        </c:ser>
        <c:shape val="box"/>
        <c:axId val="81375232"/>
        <c:axId val="81376768"/>
        <c:axId val="0"/>
      </c:bar3DChart>
      <c:catAx>
        <c:axId val="81375232"/>
        <c:scaling>
          <c:orientation val="minMax"/>
        </c:scaling>
        <c:axPos val="b"/>
        <c:numFmt formatCode="General" sourceLinked="1"/>
        <c:tickLblPos val="nextTo"/>
        <c:crossAx val="81376768"/>
        <c:crosses val="autoZero"/>
        <c:auto val="1"/>
        <c:lblAlgn val="ctr"/>
        <c:lblOffset val="100"/>
      </c:catAx>
      <c:valAx>
        <c:axId val="81376768"/>
        <c:scaling>
          <c:orientation val="minMax"/>
        </c:scaling>
        <c:axPos val="l"/>
        <c:numFmt formatCode="General" sourceLinked="1"/>
        <c:tickLblPos val="nextTo"/>
        <c:crossAx val="81375232"/>
        <c:crosses val="autoZero"/>
        <c:crossBetween val="between"/>
      </c:valAx>
    </c:plotArea>
    <c:plotVisOnly val="1"/>
    <c:dispBlanksAs val="gap"/>
  </c:chart>
  <c:externalData r:id="rId1"/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lineChart>
        <c:grouping val="standard"/>
        <c:ser>
          <c:idx val="0"/>
          <c:order val="0"/>
          <c:tx>
            <c:strRef>
              <c:f>Лист10!$E$2</c:f>
              <c:strCache>
                <c:ptCount val="1"/>
                <c:pt idx="0">
                  <c:v>Численность населения Унечского района</c:v>
                </c:pt>
              </c:strCache>
            </c:strRef>
          </c:tx>
          <c:dLbls>
            <c:dLbl>
              <c:idx val="0"/>
              <c:layout>
                <c:manualLayout>
                  <c:x val="-6.1111111111111123E-2"/>
                  <c:y val="-4.6296296296296516E-2"/>
                </c:manualLayout>
              </c:layout>
              <c:showVal val="1"/>
            </c:dLbl>
            <c:dLbl>
              <c:idx val="1"/>
              <c:layout>
                <c:manualLayout>
                  <c:x val="-1.6666666666666621E-2"/>
                  <c:y val="0.125"/>
                </c:manualLayout>
              </c:layout>
              <c:showVal val="1"/>
            </c:dLbl>
            <c:dLbl>
              <c:idx val="2"/>
              <c:layout>
                <c:manualLayout>
                  <c:x val="-2.7777777777778019E-2"/>
                  <c:y val="-6.9444444444444503E-2"/>
                </c:manualLayout>
              </c:layout>
              <c:showVal val="1"/>
            </c:dLbl>
            <c:showVal val="1"/>
          </c:dLbls>
          <c:cat>
            <c:numRef>
              <c:f>Лист10!$D$3:$D$5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Лист10!$E$3:$E$5</c:f>
              <c:numCache>
                <c:formatCode>General</c:formatCode>
                <c:ptCount val="3"/>
                <c:pt idx="0">
                  <c:v>33391</c:v>
                </c:pt>
                <c:pt idx="1">
                  <c:v>32921</c:v>
                </c:pt>
                <c:pt idx="2">
                  <c:v>34001</c:v>
                </c:pt>
              </c:numCache>
            </c:numRef>
          </c:val>
        </c:ser>
        <c:marker val="1"/>
        <c:axId val="82262272"/>
        <c:axId val="82116608"/>
      </c:lineChart>
      <c:catAx>
        <c:axId val="82262272"/>
        <c:scaling>
          <c:orientation val="minMax"/>
        </c:scaling>
        <c:axPos val="b"/>
        <c:numFmt formatCode="General" sourceLinked="1"/>
        <c:majorTickMark val="none"/>
        <c:tickLblPos val="nextTo"/>
        <c:crossAx val="82116608"/>
        <c:crosses val="autoZero"/>
        <c:auto val="1"/>
        <c:lblAlgn val="ctr"/>
        <c:lblOffset val="100"/>
      </c:catAx>
      <c:valAx>
        <c:axId val="82116608"/>
        <c:scaling>
          <c:orientation val="minMax"/>
        </c:scaling>
        <c:delete val="1"/>
        <c:axPos val="l"/>
        <c:majorGridlines/>
        <c:numFmt formatCode="General" sourceLinked="1"/>
        <c:majorTickMark val="none"/>
        <c:tickLblPos val="none"/>
        <c:crossAx val="82262272"/>
        <c:crosses val="autoZero"/>
        <c:crossBetween val="between"/>
      </c:valAx>
    </c:plotArea>
    <c:legend>
      <c:legendPos val="b"/>
      <c:layout/>
      <c:txPr>
        <a:bodyPr/>
        <a:lstStyle/>
        <a:p>
          <a:pPr rtl="0">
            <a:defRPr/>
          </a:pPr>
          <a:endParaRPr lang="ru-RU"/>
        </a:p>
      </c:txPr>
    </c:legend>
    <c:plotVisOnly val="1"/>
    <c:dispBlanksAs val="gap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0.22441901044224477"/>
          <c:y val="0.15747500188631225"/>
          <c:w val="0.59515570934256057"/>
          <c:h val="0.72918507913783503"/>
        </c:manualLayout>
      </c:layout>
      <c:bar3DChart>
        <c:barDir val="col"/>
        <c:grouping val="stacked"/>
        <c:ser>
          <c:idx val="0"/>
          <c:order val="0"/>
          <c:tx>
            <c:strRef>
              <c:f>Лист14!$C$2</c:f>
              <c:strCache>
                <c:ptCount val="1"/>
                <c:pt idx="0">
                  <c:v>Количество родившихся детей</c:v>
                </c:pt>
              </c:strCache>
            </c:strRef>
          </c:tx>
          <c:dLbls>
            <c:dLbl>
              <c:idx val="0"/>
              <c:layout>
                <c:manualLayout>
                  <c:x val="-4.865467950312592E-17"/>
                  <c:y val="-0.36960919226361039"/>
                </c:manualLayout>
              </c:layout>
              <c:showVal val="1"/>
            </c:dLbl>
            <c:dLbl>
              <c:idx val="1"/>
              <c:layout>
                <c:manualLayout>
                  <c:x val="1.5923533603462242E-2"/>
                  <c:y val="-0.39242457450210566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188</a:t>
                    </a:r>
                    <a:endParaRPr lang="en-US" dirty="0"/>
                  </a:p>
                </c:rich>
              </c:tx>
              <c:showLegendKey val="1"/>
              <c:showVal val="1"/>
            </c:dLbl>
            <c:dLbl>
              <c:idx val="2"/>
              <c:layout>
                <c:manualLayout>
                  <c:x val="3.1847067206924658E-2"/>
                  <c:y val="-0.31028919844352376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152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Val val="1"/>
          </c:dLbls>
          <c:cat>
            <c:numRef>
              <c:f>Лист14!$B$4:$B$6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Лист14!$C$4:$C$6</c:f>
              <c:numCache>
                <c:formatCode>General</c:formatCode>
                <c:ptCount val="3"/>
                <c:pt idx="0">
                  <c:v>225</c:v>
                </c:pt>
                <c:pt idx="1">
                  <c:v>188</c:v>
                </c:pt>
                <c:pt idx="2">
                  <c:v>152</c:v>
                </c:pt>
              </c:numCache>
            </c:numRef>
          </c:val>
        </c:ser>
        <c:shape val="box"/>
        <c:axId val="82208640"/>
        <c:axId val="82210176"/>
        <c:axId val="0"/>
      </c:bar3DChart>
      <c:catAx>
        <c:axId val="82208640"/>
        <c:scaling>
          <c:orientation val="minMax"/>
        </c:scaling>
        <c:delete val="1"/>
        <c:axPos val="b"/>
        <c:numFmt formatCode="General" sourceLinked="1"/>
        <c:tickLblPos val="none"/>
        <c:crossAx val="82210176"/>
        <c:crosses val="autoZero"/>
        <c:auto val="1"/>
        <c:lblAlgn val="ctr"/>
        <c:lblOffset val="100"/>
      </c:catAx>
      <c:valAx>
        <c:axId val="82210176"/>
        <c:scaling>
          <c:orientation val="minMax"/>
        </c:scaling>
        <c:delete val="1"/>
        <c:axPos val="l"/>
        <c:numFmt formatCode="General" sourceLinked="1"/>
        <c:tickLblPos val="none"/>
        <c:crossAx val="82208640"/>
        <c:crosses val="autoZero"/>
        <c:crossBetween val="between"/>
      </c:valAx>
    </c:plotArea>
    <c:plotVisOnly val="1"/>
    <c:dispBlanksAs val="gap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view3D>
      <c:rotX val="30"/>
      <c:perspective val="30"/>
    </c:view3D>
    <c:plotArea>
      <c:layout>
        <c:manualLayout>
          <c:layoutTarget val="inner"/>
          <c:xMode val="edge"/>
          <c:yMode val="edge"/>
          <c:x val="0.12712347804976387"/>
          <c:y val="0.12533009152829191"/>
          <c:w val="0.82257830592440706"/>
          <c:h val="0.79369043641837811"/>
        </c:manualLayout>
      </c:layout>
      <c:pie3DChart>
        <c:varyColors val="1"/>
        <c:ser>
          <c:idx val="1"/>
          <c:order val="0"/>
          <c:explosion val="25"/>
          <c:cat>
            <c:strRef>
              <c:f>Лист24!$C$23:$C$30</c:f>
              <c:strCache>
                <c:ptCount val="8"/>
                <c:pt idx="0">
                  <c:v>Отравление суррогатами</c:v>
                </c:pt>
                <c:pt idx="1">
                  <c:v>Самоубийства</c:v>
                </c:pt>
                <c:pt idx="2">
                  <c:v>ДТП</c:v>
                </c:pt>
                <c:pt idx="3">
                  <c:v>Утопление</c:v>
                </c:pt>
                <c:pt idx="4">
                  <c:v>Воздействие дыма и огня</c:v>
                </c:pt>
                <c:pt idx="5">
                  <c:v>Убийства</c:v>
                </c:pt>
                <c:pt idx="6">
                  <c:v>Гипотермия</c:v>
                </c:pt>
                <c:pt idx="7">
                  <c:v>Прочее бытовые травмы</c:v>
                </c:pt>
              </c:strCache>
            </c:strRef>
          </c:cat>
          <c:val>
            <c:numRef>
              <c:f>Лист24!$L$7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1"/>
          <c:explosion val="25"/>
          <c:cat>
            <c:strRef>
              <c:f>Лист24!$C$23:$C$30</c:f>
              <c:strCache>
                <c:ptCount val="8"/>
                <c:pt idx="0">
                  <c:v>Отравление суррогатами</c:v>
                </c:pt>
                <c:pt idx="1">
                  <c:v>Самоубийства</c:v>
                </c:pt>
                <c:pt idx="2">
                  <c:v>ДТП</c:v>
                </c:pt>
                <c:pt idx="3">
                  <c:v>Утопление</c:v>
                </c:pt>
                <c:pt idx="4">
                  <c:v>Воздействие дыма и огня</c:v>
                </c:pt>
                <c:pt idx="5">
                  <c:v>Убийства</c:v>
                </c:pt>
                <c:pt idx="6">
                  <c:v>Гипотермия</c:v>
                </c:pt>
                <c:pt idx="7">
                  <c:v>Прочее бытовые травмы</c:v>
                </c:pt>
              </c:strCache>
            </c:strRef>
          </c:cat>
          <c:val>
            <c:numRef>
              <c:f>Лист24!$L$9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2"/>
          <c:explosion val="25"/>
          <c:cat>
            <c:strRef>
              <c:f>Лист24!$C$23:$C$30</c:f>
              <c:strCache>
                <c:ptCount val="8"/>
                <c:pt idx="0">
                  <c:v>Отравление суррогатами</c:v>
                </c:pt>
                <c:pt idx="1">
                  <c:v>Самоубийства</c:v>
                </c:pt>
                <c:pt idx="2">
                  <c:v>ДТП</c:v>
                </c:pt>
                <c:pt idx="3">
                  <c:v>Утопление</c:v>
                </c:pt>
                <c:pt idx="4">
                  <c:v>Воздействие дыма и огня</c:v>
                </c:pt>
                <c:pt idx="5">
                  <c:v>Убийства</c:v>
                </c:pt>
                <c:pt idx="6">
                  <c:v>Гипотермия</c:v>
                </c:pt>
                <c:pt idx="7">
                  <c:v>Прочее бытовые травмы</c:v>
                </c:pt>
              </c:strCache>
            </c:strRef>
          </c:cat>
          <c:val>
            <c:numRef>
              <c:f>Лист24!$L$11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</c:ser>
        <c:ser>
          <c:idx val="4"/>
          <c:order val="3"/>
          <c:explosion val="25"/>
          <c:cat>
            <c:strRef>
              <c:f>Лист24!$C$23:$C$30</c:f>
              <c:strCache>
                <c:ptCount val="8"/>
                <c:pt idx="0">
                  <c:v>Отравление суррогатами</c:v>
                </c:pt>
                <c:pt idx="1">
                  <c:v>Самоубийства</c:v>
                </c:pt>
                <c:pt idx="2">
                  <c:v>ДТП</c:v>
                </c:pt>
                <c:pt idx="3">
                  <c:v>Утопление</c:v>
                </c:pt>
                <c:pt idx="4">
                  <c:v>Воздействие дыма и огня</c:v>
                </c:pt>
                <c:pt idx="5">
                  <c:v>Убийства</c:v>
                </c:pt>
                <c:pt idx="6">
                  <c:v>Гипотермия</c:v>
                </c:pt>
                <c:pt idx="7">
                  <c:v>Прочее бытовые травмы</c:v>
                </c:pt>
              </c:strCache>
            </c:strRef>
          </c:cat>
          <c:val>
            <c:numRef>
              <c:f>Лист24!$L$13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</c:ser>
        <c:ser>
          <c:idx val="5"/>
          <c:order val="4"/>
          <c:explosion val="25"/>
          <c:cat>
            <c:strRef>
              <c:f>Лист24!$C$23:$C$30</c:f>
              <c:strCache>
                <c:ptCount val="8"/>
                <c:pt idx="0">
                  <c:v>Отравление суррогатами</c:v>
                </c:pt>
                <c:pt idx="1">
                  <c:v>Самоубийства</c:v>
                </c:pt>
                <c:pt idx="2">
                  <c:v>ДТП</c:v>
                </c:pt>
                <c:pt idx="3">
                  <c:v>Утопление</c:v>
                </c:pt>
                <c:pt idx="4">
                  <c:v>Воздействие дыма и огня</c:v>
                </c:pt>
                <c:pt idx="5">
                  <c:v>Убийства</c:v>
                </c:pt>
                <c:pt idx="6">
                  <c:v>Гипотермия</c:v>
                </c:pt>
                <c:pt idx="7">
                  <c:v>Прочее бытовые травмы</c:v>
                </c:pt>
              </c:strCache>
            </c:strRef>
          </c:cat>
          <c:val>
            <c:numRef>
              <c:f>Лист24!$L$15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</c:ser>
        <c:ser>
          <c:idx val="6"/>
          <c:order val="5"/>
          <c:explosion val="25"/>
          <c:cat>
            <c:strRef>
              <c:f>Лист24!$C$23:$C$30</c:f>
              <c:strCache>
                <c:ptCount val="8"/>
                <c:pt idx="0">
                  <c:v>Отравление суррогатами</c:v>
                </c:pt>
                <c:pt idx="1">
                  <c:v>Самоубийства</c:v>
                </c:pt>
                <c:pt idx="2">
                  <c:v>ДТП</c:v>
                </c:pt>
                <c:pt idx="3">
                  <c:v>Утопление</c:v>
                </c:pt>
                <c:pt idx="4">
                  <c:v>Воздействие дыма и огня</c:v>
                </c:pt>
                <c:pt idx="5">
                  <c:v>Убийства</c:v>
                </c:pt>
                <c:pt idx="6">
                  <c:v>Гипотермия</c:v>
                </c:pt>
                <c:pt idx="7">
                  <c:v>Прочее бытовые травмы</c:v>
                </c:pt>
              </c:strCache>
            </c:strRef>
          </c:cat>
          <c:val>
            <c:numRef>
              <c:f>Лист24!$L$17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</c:ser>
        <c:ser>
          <c:idx val="7"/>
          <c:order val="6"/>
          <c:explosion val="25"/>
          <c:cat>
            <c:strRef>
              <c:f>Лист24!$C$23:$C$30</c:f>
              <c:strCache>
                <c:ptCount val="8"/>
                <c:pt idx="0">
                  <c:v>Отравление суррогатами</c:v>
                </c:pt>
                <c:pt idx="1">
                  <c:v>Самоубийства</c:v>
                </c:pt>
                <c:pt idx="2">
                  <c:v>ДТП</c:v>
                </c:pt>
                <c:pt idx="3">
                  <c:v>Утопление</c:v>
                </c:pt>
                <c:pt idx="4">
                  <c:v>Воздействие дыма и огня</c:v>
                </c:pt>
                <c:pt idx="5">
                  <c:v>Убийства</c:v>
                </c:pt>
                <c:pt idx="6">
                  <c:v>Гипотермия</c:v>
                </c:pt>
                <c:pt idx="7">
                  <c:v>Прочее бытовые травмы</c:v>
                </c:pt>
              </c:strCache>
            </c:strRef>
          </c:cat>
          <c:val>
            <c:numRef>
              <c:f>Лист24!$L$19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</c:ser>
        <c:ser>
          <c:idx val="8"/>
          <c:order val="7"/>
          <c:explosion val="25"/>
          <c:cat>
            <c:strRef>
              <c:f>Лист24!$C$23:$C$30</c:f>
              <c:strCache>
                <c:ptCount val="8"/>
                <c:pt idx="0">
                  <c:v>Отравление суррогатами</c:v>
                </c:pt>
                <c:pt idx="1">
                  <c:v>Самоубийства</c:v>
                </c:pt>
                <c:pt idx="2">
                  <c:v>ДТП</c:v>
                </c:pt>
                <c:pt idx="3">
                  <c:v>Утопление</c:v>
                </c:pt>
                <c:pt idx="4">
                  <c:v>Воздействие дыма и огня</c:v>
                </c:pt>
                <c:pt idx="5">
                  <c:v>Убийства</c:v>
                </c:pt>
                <c:pt idx="6">
                  <c:v>Гипотермия</c:v>
                </c:pt>
                <c:pt idx="7">
                  <c:v>Прочее бытовые травмы</c:v>
                </c:pt>
              </c:strCache>
            </c:strRef>
          </c:cat>
          <c:val>
            <c:numRef>
              <c:f>Лист24!$L$21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</c:ser>
      </c:pie3DChart>
      <c:spPr>
        <a:noFill/>
        <a:ln w="25400">
          <a:noFill/>
        </a:ln>
      </c:spPr>
    </c:plotArea>
    <c:plotVisOnly val="1"/>
    <c:dispBlanksAs val="zero"/>
  </c:chart>
  <c:externalData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0.22888</cdr:x>
      <cdr:y>0.18182</cdr:y>
    </cdr:from>
    <cdr:to>
      <cdr:x>0.3742</cdr:x>
      <cdr:y>0.47042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40160" y="57606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0.19454</cdr:x>
      <cdr:y>0.22727</cdr:y>
    </cdr:from>
    <cdr:to>
      <cdr:x>0.33987</cdr:x>
      <cdr:y>0.51588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224136" y="72008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0.77818</cdr:x>
      <cdr:y>0.28235</cdr:y>
    </cdr:from>
    <cdr:to>
      <cdr:x>0.9235</cdr:x>
      <cdr:y>0.57095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896544" y="89457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B3632C-3EC5-48C5-AF69-D4975B2F4E7E}" type="datetimeFigureOut">
              <a:rPr lang="ru-RU" smtClean="0"/>
              <a:pPr/>
              <a:t>29.02.2024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691063"/>
            <a:ext cx="5438775" cy="4443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DCAE4D-6080-4012-83EC-DC61C754DCE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DCAE4D-6080-4012-83EC-DC61C754DCE4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D25D5-3371-4316-B55E-13457BB5084A}" type="datetimeFigureOut">
              <a:rPr lang="ru-RU" smtClean="0"/>
              <a:pPr/>
              <a:t>29.02.2024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07D81-5E27-43C2-9BF2-7C7A9EC031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43398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D25D5-3371-4316-B55E-13457BB5084A}" type="datetimeFigureOut">
              <a:rPr lang="ru-RU" smtClean="0"/>
              <a:pPr/>
              <a:t>29.02.2024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07D81-5E27-43C2-9BF2-7C7A9EC031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3442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D25D5-3371-4316-B55E-13457BB5084A}" type="datetimeFigureOut">
              <a:rPr lang="ru-RU" smtClean="0"/>
              <a:pPr/>
              <a:t>29.02.2024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07D81-5E27-43C2-9BF2-7C7A9EC031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32242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D25D5-3371-4316-B55E-13457BB5084A}" type="datetimeFigureOut">
              <a:rPr lang="ru-RU" smtClean="0"/>
              <a:pPr/>
              <a:t>29.02.2024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07D81-5E27-43C2-9BF2-7C7A9EC031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18570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D25D5-3371-4316-B55E-13457BB5084A}" type="datetimeFigureOut">
              <a:rPr lang="ru-RU" smtClean="0"/>
              <a:pPr/>
              <a:t>29.02.2024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07D81-5E27-43C2-9BF2-7C7A9EC031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67986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D25D5-3371-4316-B55E-13457BB5084A}" type="datetimeFigureOut">
              <a:rPr lang="ru-RU" smtClean="0"/>
              <a:pPr/>
              <a:t>29.02.2024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07D81-5E27-43C2-9BF2-7C7A9EC031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6108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D25D5-3371-4316-B55E-13457BB5084A}" type="datetimeFigureOut">
              <a:rPr lang="ru-RU" smtClean="0"/>
              <a:pPr/>
              <a:t>29.02.2024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07D81-5E27-43C2-9BF2-7C7A9EC031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79961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D25D5-3371-4316-B55E-13457BB5084A}" type="datetimeFigureOut">
              <a:rPr lang="ru-RU" smtClean="0"/>
              <a:pPr/>
              <a:t>29.02.2024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07D81-5E27-43C2-9BF2-7C7A9EC031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31387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D25D5-3371-4316-B55E-13457BB5084A}" type="datetimeFigureOut">
              <a:rPr lang="ru-RU" smtClean="0"/>
              <a:pPr/>
              <a:t>29.02.2024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07D81-5E27-43C2-9BF2-7C7A9EC031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83683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D25D5-3371-4316-B55E-13457BB5084A}" type="datetimeFigureOut">
              <a:rPr lang="ru-RU" smtClean="0"/>
              <a:pPr/>
              <a:t>29.02.2024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07D81-5E27-43C2-9BF2-7C7A9EC031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61488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D25D5-3371-4316-B55E-13457BB5084A}" type="datetimeFigureOut">
              <a:rPr lang="ru-RU" smtClean="0"/>
              <a:pPr/>
              <a:t>29.02.2024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07D81-5E27-43C2-9BF2-7C7A9EC031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12143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AD25D5-3371-4316-B55E-13457BB5084A}" type="datetimeFigureOut">
              <a:rPr lang="ru-RU" smtClean="0"/>
              <a:pPr/>
              <a:t>29.02.2024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707D81-5E27-43C2-9BF2-7C7A9EC031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1164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Обмен\DSC_4926.jpg"/>
          <p:cNvPicPr>
            <a:picLocks noChangeAspect="1" noChangeArrowheads="1"/>
          </p:cNvPicPr>
          <p:nvPr/>
        </p:nvPicPr>
        <p:blipFill>
          <a:blip r:embed="rId2" cstate="print">
            <a:lum bright="-10000" contrast="-10000"/>
          </a:blip>
          <a:srcRect r="-939" b="-1449"/>
          <a:stretch>
            <a:fillRect/>
          </a:stretch>
        </p:blipFill>
        <p:spPr bwMode="auto">
          <a:xfrm>
            <a:off x="395536" y="692696"/>
            <a:ext cx="8352928" cy="504056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52928" cy="581865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 Поликлиника</a:t>
            </a:r>
            <a:br>
              <a:rPr lang="ru-RU" dirty="0" smtClean="0"/>
            </a:br>
            <a:r>
              <a:rPr lang="ru-RU" dirty="0" smtClean="0"/>
              <a:t> ГБУЗ « Унечская ЦРБ» </a:t>
            </a:r>
            <a:r>
              <a:rPr lang="ru-RU" dirty="0"/>
              <a:t/>
            </a:r>
            <a:br>
              <a:rPr lang="ru-RU" dirty="0"/>
            </a:br>
            <a:r>
              <a:rPr lang="ru-RU" sz="4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«Организация и проведение профилактического медицинского осмотра и первого этапа диспансеризации определенных групп взрослого населения»</a:t>
            </a:r>
            <a:endParaRPr lang="ru-RU" sz="4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10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АЛЕНА\С рабочего стола\Всемирный день безопасности пациентов\0eb3d00d-af49-40c0-89bf-78a78855b13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2980259" cy="4828020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95936" y="1228264"/>
            <a:ext cx="4217350" cy="241676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898794"/>
            <a:ext cx="4330244" cy="2698558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88640"/>
            <a:ext cx="7772400" cy="792088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Создание комфортных условий для ожидания</a:t>
            </a:r>
            <a:endParaRPr lang="ru-RU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602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Обмен\День здоровья 2023\День здоровья 08.04.23\IMG202304081700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9206609">
            <a:off x="614009" y="1158662"/>
            <a:ext cx="2592288" cy="252028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D:\Обмен\День здоровья 2023\День здоровья 08.04.23\IMG2023040809253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1246489">
            <a:off x="3208750" y="365539"/>
            <a:ext cx="2523125" cy="252028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27" name="Picture 3" descr="D:\Обмен\День здоровья 2023\День здоровья 08.04.23\IMG202304081705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901666">
            <a:off x="5984795" y="806806"/>
            <a:ext cx="2880320" cy="2531081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029" name="Picture 5" descr="D:\Обмен\День здоровья 2023\День здоровья 08.04.23\IMG202304081728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4409728"/>
            <a:ext cx="3600400" cy="2448272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Проведение мероприятий</a:t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sz="2200" dirty="0" smtClean="0"/>
              <a:t>по привлечению жителей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« Всемирный день здоровья»</a:t>
            </a:r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1" y="4437112"/>
            <a:ext cx="4698705" cy="2089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 descr="D:\Обмен\День здоровья 2023\Выбранные для отправки\Лекция в ГАПОУ «Унечский техникум ОТиТ им. Героя России А.В.Рассказы» о здоровом образе жизни (фельдшер Шкребнева Н.Г.)\5a0dd8f0-edd2-4b62-be6e-137ec1918fed.jpg"/>
          <p:cNvPicPr>
            <a:picLocks noChangeAspect="1" noChangeArrowheads="1"/>
          </p:cNvPicPr>
          <p:nvPr/>
        </p:nvPicPr>
        <p:blipFill>
          <a:blip r:embed="rId7" cstate="print"/>
          <a:srcRect l="7000" t="27300" r="44001" b="40151"/>
          <a:stretch>
            <a:fillRect/>
          </a:stretch>
        </p:blipFill>
        <p:spPr bwMode="auto">
          <a:xfrm rot="388446">
            <a:off x="3342587" y="2595684"/>
            <a:ext cx="3188742" cy="20840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Обмен\фото дд 30 сентября\4a65cfc9-cfe7-4724-a0de-4956e0bf5cec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1115220">
            <a:off x="923869" y="659639"/>
            <a:ext cx="3816424" cy="2664296"/>
          </a:xfrm>
          <a:prstGeom prst="rect">
            <a:avLst/>
          </a:prstGeom>
          <a:noFill/>
        </p:spPr>
      </p:pic>
      <p:pic>
        <p:nvPicPr>
          <p:cNvPr id="4099" name="Picture 3" descr="D:\Обмен\фото дд 30 сентября\2955858b-4136-42f1-8f44-e97e10ab8ee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73543">
            <a:off x="4323597" y="382231"/>
            <a:ext cx="4028276" cy="5328592"/>
          </a:xfrm>
          <a:prstGeom prst="rect">
            <a:avLst/>
          </a:prstGeom>
          <a:noFill/>
        </p:spPr>
      </p:pic>
      <p:pic>
        <p:nvPicPr>
          <p:cNvPr id="4100" name="Picture 4" descr="D:\Обмен\фото дд 30 сентября\2b6504e4-748e-48c0-b3fa-52634bce0d2c.jpg"/>
          <p:cNvPicPr>
            <a:picLocks noChangeAspect="1" noChangeArrowheads="1"/>
          </p:cNvPicPr>
          <p:nvPr/>
        </p:nvPicPr>
        <p:blipFill>
          <a:blip r:embed="rId4" cstate="print"/>
          <a:srcRect l="24802" t="40950" r="33619" b="37001"/>
          <a:stretch>
            <a:fillRect/>
          </a:stretch>
        </p:blipFill>
        <p:spPr bwMode="auto">
          <a:xfrm>
            <a:off x="1475656" y="4005064"/>
            <a:ext cx="6336704" cy="252028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День пожилого человека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Разработаны алгоритмы проведения профилактических мероприятий за  одно посещение </a:t>
            </a:r>
            <a:endParaRPr lang="ru-RU" sz="32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0710195">
            <a:off x="755576" y="1556792"/>
            <a:ext cx="3630415" cy="4237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15405">
            <a:off x="4745466" y="1625389"/>
            <a:ext cx="3888432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Диспансеризация и профилактические мероприятия  взрослого населения за  2023год </a:t>
            </a:r>
            <a:b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8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(в процентах к плану)</a:t>
            </a:r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4293096"/>
            <a:ext cx="3168352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467544" y="1844824"/>
          <a:ext cx="8219256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9628"/>
                <a:gridCol w="4109628"/>
              </a:tblGrid>
              <a:tr h="342071">
                <a:tc>
                  <a:txBody>
                    <a:bodyPr/>
                    <a:lstStyle/>
                    <a:p>
                      <a:r>
                        <a:rPr lang="ru-RU" dirty="0" smtClean="0"/>
                        <a:t>План по Диспансеризации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8144 человека</a:t>
                      </a:r>
                      <a:endParaRPr lang="ru-RU" dirty="0"/>
                    </a:p>
                  </a:txBody>
                  <a:tcPr/>
                </a:tc>
              </a:tr>
              <a:tr h="342071">
                <a:tc>
                  <a:txBody>
                    <a:bodyPr/>
                    <a:lstStyle/>
                    <a:p>
                      <a:r>
                        <a:rPr lang="ru-RU" dirty="0" smtClean="0"/>
                        <a:t>Выполнено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8193 человека       (100,6%)</a:t>
                      </a:r>
                      <a:endParaRPr lang="ru-RU" dirty="0"/>
                    </a:p>
                  </a:txBody>
                  <a:tcPr/>
                </a:tc>
              </a:tr>
              <a:tr h="342071">
                <a:tc>
                  <a:txBody>
                    <a:bodyPr/>
                    <a:lstStyle/>
                    <a:p>
                      <a:r>
                        <a:rPr lang="ru-RU" dirty="0" smtClean="0"/>
                        <a:t>План по Углубленной диспансеризации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1701 человек</a:t>
                      </a:r>
                      <a:endParaRPr lang="ru-RU" dirty="0"/>
                    </a:p>
                  </a:txBody>
                  <a:tcPr/>
                </a:tc>
              </a:tr>
              <a:tr h="342071">
                <a:tc>
                  <a:txBody>
                    <a:bodyPr/>
                    <a:lstStyle/>
                    <a:p>
                      <a:r>
                        <a:rPr lang="ru-RU" dirty="0" smtClean="0"/>
                        <a:t>Выполнено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1702 человек         (100,05%)</a:t>
                      </a:r>
                      <a:endParaRPr lang="ru-RU" dirty="0"/>
                    </a:p>
                  </a:txBody>
                  <a:tcPr/>
                </a:tc>
              </a:tr>
              <a:tr h="342071">
                <a:tc>
                  <a:txBody>
                    <a:bodyPr/>
                    <a:lstStyle/>
                    <a:p>
                      <a:r>
                        <a:rPr lang="ru-RU" dirty="0" smtClean="0"/>
                        <a:t>План по Профилактическим осмотрам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2871 человек  </a:t>
                      </a:r>
                      <a:endParaRPr lang="ru-RU" dirty="0"/>
                    </a:p>
                  </a:txBody>
                  <a:tcPr/>
                </a:tc>
              </a:tr>
              <a:tr h="342071">
                <a:tc>
                  <a:txBody>
                    <a:bodyPr/>
                    <a:lstStyle/>
                    <a:p>
                      <a:r>
                        <a:rPr lang="ru-RU" dirty="0" smtClean="0"/>
                        <a:t>Выполнено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2878 человек         ( 100,2%)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72107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АЛЕНА\С рабочего стола\Фото ФАПов ремонт\Коробоничи\c35de90c-8967-471d-8101-bfc191b1cf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8513" y="778553"/>
            <a:ext cx="2737250" cy="2625388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АЛЕНА\С рабочего стола\Фото ФАПов ремонт\Робчик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0" y="764704"/>
            <a:ext cx="2664296" cy="2589871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АЛЕНА\С рабочего стола\Фото ФАПов ремонт\Робчик\f1a15549-a599-48d4-a41a-8d5d1a4585d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3152" y="792403"/>
            <a:ext cx="2664296" cy="259768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АЛЕНА\С рабочего стола\Фото ФАПов ремонт\Лизогубовка\d4a98209-4123-4131-b2a6-66ce91a2b26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45024"/>
            <a:ext cx="2525423" cy="3102531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АЛЕНА\С рабочего стола\Белогорщ\0c0dbc08-51c9-45de-81c5-acb5f5cb8a4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573015"/>
            <a:ext cx="2664296" cy="319715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:\АЛЕНА\С рабочего стола\Фото ФАПов ремонт\Рассуха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653721"/>
            <a:ext cx="2745695" cy="320427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87948" y="116633"/>
            <a:ext cx="7772400" cy="64807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Капитальный ремонт на </a:t>
            </a:r>
            <a:r>
              <a:rPr lang="ru-RU" b="1" dirty="0" err="1" smtClean="0"/>
              <a:t>ФАПАх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38132154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D:\F567~1\2023~4\99F0~1\B4DA~1.1__\fd9791fc-91e9-4da6-8b93-db95b4090ec9.jpg"/>
          <p:cNvPicPr>
            <a:picLocks noChangeAspect="1" noChangeArrowheads="1"/>
          </p:cNvPicPr>
          <p:nvPr/>
        </p:nvPicPr>
        <p:blipFill>
          <a:blip r:embed="rId3" cstate="print"/>
          <a:srcRect l="4753" t="26658" b="29000"/>
          <a:stretch>
            <a:fillRect/>
          </a:stretch>
        </p:blipFill>
        <p:spPr bwMode="auto">
          <a:xfrm rot="20427665">
            <a:off x="127714" y="646857"/>
            <a:ext cx="4426142" cy="324036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 r="705"/>
          <a:stretch>
            <a:fillRect/>
          </a:stretch>
        </p:blipFill>
        <p:spPr bwMode="auto">
          <a:xfrm rot="532914">
            <a:off x="4084491" y="551288"/>
            <a:ext cx="4961467" cy="339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Диспансеризация и профилактические мероприятия жителям села и предприятий района</a:t>
            </a:r>
            <a:endParaRPr lang="ru-RU" sz="32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37018464"/>
              </p:ext>
            </p:extLst>
          </p:nvPr>
        </p:nvGraphicFramePr>
        <p:xfrm>
          <a:off x="4572000" y="5517232"/>
          <a:ext cx="4248472" cy="9373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48472"/>
              </a:tblGrid>
              <a:tr h="937314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Охвачено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</a:rPr>
                        <a:t> профилактическими мероприятиями на селе     3824  человека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rgbClr val="7AE0F8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rgbClr val="66CCFF">
                            <a:alpha val="44000"/>
                          </a:srgbClr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918178"/>
            <a:ext cx="2880319" cy="1939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 descr="D:\Обмен\фото дд 30 сентября\f05fc316-9a1e-4177-a550-a8621d5ba07b.jpg"/>
          <p:cNvPicPr>
            <a:picLocks noChangeAspect="1" noChangeArrowheads="1"/>
          </p:cNvPicPr>
          <p:nvPr/>
        </p:nvPicPr>
        <p:blipFill>
          <a:blip r:embed="rId6" cstate="print"/>
          <a:srcRect l="41337" t="30051" r="12201" b="34250"/>
          <a:stretch>
            <a:fillRect/>
          </a:stretch>
        </p:blipFill>
        <p:spPr bwMode="auto">
          <a:xfrm>
            <a:off x="2627784" y="3573016"/>
            <a:ext cx="3923928" cy="17281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97038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Обмен\Безымянный.jpg"/>
          <p:cNvPicPr>
            <a:picLocks noChangeAspect="1" noChangeArrowheads="1"/>
          </p:cNvPicPr>
          <p:nvPr/>
        </p:nvPicPr>
        <p:blipFill>
          <a:blip r:embed="rId2" cstate="print"/>
          <a:srcRect l="14962"/>
          <a:stretch>
            <a:fillRect/>
          </a:stretch>
        </p:blipFill>
        <p:spPr bwMode="auto">
          <a:xfrm>
            <a:off x="0" y="-387424"/>
            <a:ext cx="7775848" cy="6778564"/>
          </a:xfrm>
          <a:prstGeom prst="rect">
            <a:avLst/>
          </a:prstGeom>
          <a:noFill/>
        </p:spPr>
      </p:pic>
      <p:pic>
        <p:nvPicPr>
          <p:cNvPr id="5123" name="Picture 3" descr="D:\АЛЕНА\С рабочего стола\Фото новых машин с наклейками\IMG_12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3361"/>
          <a:stretch>
            <a:fillRect/>
          </a:stretch>
        </p:blipFill>
        <p:spPr bwMode="auto">
          <a:xfrm rot="20936008">
            <a:off x="4184534" y="-5259"/>
            <a:ext cx="3456384" cy="1851983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АЛЕНА\С рабочего стола\Фото новых машин с наклейками\IMG_12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6668"/>
          <a:stretch>
            <a:fillRect/>
          </a:stretch>
        </p:blipFill>
        <p:spPr bwMode="auto">
          <a:xfrm rot="21196685">
            <a:off x="220066" y="4090237"/>
            <a:ext cx="2808312" cy="2088232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АЛЕНА\С рабочего стола\Фото авто, слобода аппараты\Авто 5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036854">
            <a:off x="4491158" y="4177480"/>
            <a:ext cx="3154929" cy="1916832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764704"/>
            <a:ext cx="7774632" cy="3240360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Обновленный автопарк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50055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statistik\Desktop\korpus6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052736"/>
            <a:ext cx="5157231" cy="331236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763688" y="0"/>
            <a:ext cx="51845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/>
              <a:t>ГБУЗ « Унечская ЦРБ»</a:t>
            </a:r>
          </a:p>
          <a:p>
            <a:pPr algn="ctr"/>
            <a:r>
              <a:rPr lang="ru-RU" sz="3200" dirty="0" smtClean="0"/>
              <a:t>Рада Вам!</a:t>
            </a:r>
            <a:endParaRPr lang="ru-RU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5580113" y="5301208"/>
            <a:ext cx="31683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Для получения дополнительной информации</a:t>
            </a:r>
            <a:endParaRPr lang="ru-RU" sz="1100" dirty="0"/>
          </a:p>
        </p:txBody>
      </p:sp>
      <p:sp>
        <p:nvSpPr>
          <p:cNvPr id="11" name="TextBox 10"/>
          <p:cNvSpPr txBox="1"/>
          <p:nvPr/>
        </p:nvSpPr>
        <p:spPr>
          <a:xfrm>
            <a:off x="5580113" y="5517232"/>
            <a:ext cx="31683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Отсканируйте </a:t>
            </a:r>
            <a:r>
              <a:rPr lang="en-US" sz="1100" dirty="0" smtClean="0"/>
              <a:t>QR-</a:t>
            </a:r>
            <a:r>
              <a:rPr lang="ru-RU" sz="1100" dirty="0" smtClean="0"/>
              <a:t>код ,чтобы перейти на сайт ЦРБ.</a:t>
            </a:r>
            <a:endParaRPr lang="ru-RU" sz="1100" dirty="0"/>
          </a:p>
        </p:txBody>
      </p:sp>
      <p:pic>
        <p:nvPicPr>
          <p:cNvPr id="3074" name="Picture 2" descr="C:\Users\statistik\Downloads\qr-cod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4509120"/>
            <a:ext cx="2167508" cy="21675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46773406"/>
      </p:ext>
    </p:extLst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Карта </a:t>
            </a:r>
            <a:r>
              <a:rPr lang="ru-RU" dirty="0" err="1" smtClean="0"/>
              <a:t>Унечского</a:t>
            </a:r>
            <a:r>
              <a:rPr lang="ru-RU" dirty="0" smtClean="0"/>
              <a:t> района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92696"/>
            <a:ext cx="8568952" cy="4753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83568" y="6021288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Поликлиника , 23 ФАПА и 1 ФП.</a:t>
            </a: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s://img2.freepng.ru/20190627/fzq/kisspng-clip-art-portable-network-graphics-illustration-dr-5d14ef667668d3.7801992715616530944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680" y="4365104"/>
            <a:ext cx="2880320" cy="2240249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4000" b="1" dirty="0" smtClean="0">
                <a:solidFill>
                  <a:srgbClr val="FF0000"/>
                </a:solidFill>
              </a:rPr>
              <a:t>Численность </a:t>
            </a:r>
            <a:r>
              <a:rPr lang="ru-RU" sz="4000" b="1" dirty="0">
                <a:solidFill>
                  <a:srgbClr val="FF0000"/>
                </a:solidFill>
              </a:rPr>
              <a:t>населения Унечского района</a:t>
            </a:r>
            <a:r>
              <a:rPr lang="en-US" sz="4000" dirty="0" smtClean="0">
                <a:solidFill>
                  <a:srgbClr val="FF0000"/>
                </a:solidFill>
              </a:rPr>
              <a:t>​</a:t>
            </a:r>
            <a:endParaRPr lang="ru-RU" sz="4000" dirty="0">
              <a:solidFill>
                <a:srgbClr val="FF0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772724878"/>
              </p:ext>
            </p:extLst>
          </p:nvPr>
        </p:nvGraphicFramePr>
        <p:xfrm>
          <a:off x="179512" y="1340768"/>
          <a:ext cx="6292309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929270528"/>
              </p:ext>
            </p:extLst>
          </p:nvPr>
        </p:nvGraphicFramePr>
        <p:xfrm>
          <a:off x="4860032" y="2532606"/>
          <a:ext cx="3811478" cy="17927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23528" y="4509120"/>
            <a:ext cx="77768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</a:rPr>
              <a:t>Ежегодно профилактические мероприятия проходят</a:t>
            </a:r>
          </a:p>
          <a:p>
            <a:pPr algn="ctr"/>
            <a:r>
              <a:rPr lang="ru-RU" sz="3200" b="1" i="1" dirty="0" smtClean="0">
                <a:solidFill>
                  <a:srgbClr val="C00000"/>
                </a:solidFill>
              </a:rPr>
              <a:t> более </a:t>
            </a:r>
            <a:r>
              <a:rPr lang="ru-RU" sz="3200" b="1" i="1" dirty="0" smtClean="0"/>
              <a:t>8000</a:t>
            </a:r>
            <a:r>
              <a:rPr lang="ru-RU" sz="3200" b="1" i="1" dirty="0" smtClean="0">
                <a:solidFill>
                  <a:srgbClr val="C00000"/>
                </a:solidFill>
              </a:rPr>
              <a:t> населения района</a:t>
            </a:r>
            <a:r>
              <a:rPr lang="ru-RU" sz="3200" dirty="0" smtClean="0">
                <a:solidFill>
                  <a:srgbClr val="FFC000"/>
                </a:solidFill>
              </a:rPr>
              <a:t>.</a:t>
            </a:r>
            <a:endParaRPr lang="ru-RU" sz="3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8603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D:\Обмен\Фото ДД 2 февраля\43cc3f21-ad31-43c9-818f-0c07f406182e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4437112"/>
            <a:ext cx="2663441" cy="2420888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2" descr="D:\Обмен\Фото ДД 2 февраля\0f8829e2-a43d-49cb-aa37-92c75cceb4a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880262">
            <a:off x="6359110" y="364411"/>
            <a:ext cx="2393845" cy="339615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0" y="1"/>
            <a:ext cx="8229600" cy="4365104"/>
          </a:xfrm>
          <a:prstGeom prst="triangle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85000" lnSpcReduction="20000"/>
          </a:bodyPr>
          <a:lstStyle/>
          <a:p>
            <a:pPr lvl="0" algn="ctr">
              <a:buNone/>
            </a:pP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1.Ожидание очереди в регистратуру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 Длительное ожидание у кабинета диспансеризации</a:t>
            </a:r>
          </a:p>
          <a:p>
            <a:pPr lvl="0" algn="ctr">
              <a:buNone/>
            </a:pP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3.Пересечение потоков пациентов</a:t>
            </a:r>
          </a:p>
          <a:p>
            <a:pPr algn="ctr">
              <a:buNone/>
            </a:pP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 Ограничение времени на прием пациента</a:t>
            </a:r>
          </a:p>
          <a:p>
            <a:pPr algn="ctr">
              <a:buNone/>
            </a:pP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5.Увеличение нагрузки на персонал</a:t>
            </a:r>
          </a:p>
          <a:p>
            <a:pPr lvl="0" algn="ctr">
              <a:buNone/>
            </a:pP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6.Ошибки персонала при работе с документацией</a:t>
            </a:r>
          </a:p>
          <a:p>
            <a:pPr algn="ctr">
              <a:buNone/>
            </a:pP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7.Отсутствие перераспределения потоков </a:t>
            </a:r>
          </a:p>
          <a:p>
            <a:pPr algn="ctr">
              <a:buNone/>
            </a:pP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пациентов в зависимости от повода обращения</a:t>
            </a:r>
          </a:p>
          <a:p>
            <a:pPr algn="ctr">
              <a:buNone/>
            </a:pP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8.Низкая информированность пациентов </a:t>
            </a:r>
          </a:p>
          <a:p>
            <a:pPr algn="ctr">
              <a:buNone/>
            </a:pP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 эффектах обследований.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Подготовка и открытие проектов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21075230">
            <a:off x="3632702" y="1500717"/>
            <a:ext cx="13420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92D050"/>
                </a:solidFill>
              </a:rPr>
              <a:t>ПИРАМИДА</a:t>
            </a:r>
            <a:endParaRPr lang="ru-RU" dirty="0">
              <a:solidFill>
                <a:srgbClr val="92D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32041" y="1916832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92D050"/>
                </a:solidFill>
              </a:rPr>
              <a:t>ПРОБЛЕМ</a:t>
            </a:r>
            <a:endParaRPr lang="ru-RU" dirty="0">
              <a:solidFill>
                <a:srgbClr val="92D05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210880">
            <a:off x="290219" y="4137211"/>
            <a:ext cx="3957666" cy="2004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61241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b="1" dirty="0">
              <a:solidFill>
                <a:srgbClr val="FF0000"/>
              </a:solidFill>
            </a:endParaRPr>
          </a:p>
        </p:txBody>
      </p:sp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3838280049"/>
              </p:ext>
            </p:extLst>
          </p:nvPr>
        </p:nvGraphicFramePr>
        <p:xfrm>
          <a:off x="395536" y="1124744"/>
          <a:ext cx="4785370" cy="27832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26" name="Picture 2" descr="D:\Обмен\Паспорт диспансеризац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3779912" cy="3789040"/>
          </a:xfrm>
          <a:prstGeom prst="rect">
            <a:avLst/>
          </a:prstGeom>
          <a:noFill/>
        </p:spPr>
      </p:pic>
      <p:pic>
        <p:nvPicPr>
          <p:cNvPr id="7" name="Picture 2" descr="D:\Обмен\Паспорт проф.осмотры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0"/>
            <a:ext cx="3707904" cy="4104456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0232" y="0"/>
            <a:ext cx="2342579" cy="2812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4729565" y="1857279"/>
            <a:ext cx="3909153" cy="5000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2" descr="D:\Обмен\День здоровья 2023\Выбранные для отправки\Флешмоб «День здоровья» от студентов ГАПОУ «Унечский техникум ОТиТ им. Героя России А.В.Рассказы» в ГБУЗ «Унечская ЦРБ»\03b7a12d-05f8-4775-b033-d2aa8e4dcb9f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0" y="2132856"/>
            <a:ext cx="4125328" cy="4608512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  <a:softEdge rad="12700"/>
          </a:effec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914400" y="4653136"/>
            <a:ext cx="8229600" cy="980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Команда проекта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7599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199390" cy="1268760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Еженедельная работа команды.</a:t>
            </a:r>
            <a:b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Разработка карты целевого состояния, диаграммы «ГАНТА»,</a:t>
            </a:r>
            <a:endParaRPr lang="ru-RU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D:\Обмен\фото Сетунова, Денисенко\ded4e4fd-116c-4f75-9ca4-f022882d541c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1628800"/>
            <a:ext cx="4248471" cy="4497363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2051" name="Picture 3" descr="D:\Обмен\фото Сетунова, Денисенко\05f87ae1-8c5d-4e7f-b30e-5bc1ea71968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628800"/>
            <a:ext cx="4283968" cy="4464496"/>
          </a:xfrm>
          <a:prstGeom prst="rect">
            <a:avLst/>
          </a:prstGeom>
          <a:noFill/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  <p:pic>
        <p:nvPicPr>
          <p:cNvPr id="5" name="Picture 2" descr="http://mpmo.ru/content/2015/08/kalp_krizi2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7236296" y="5949280"/>
            <a:ext cx="1767924" cy="71558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effectLst>
            <a:glow rad="533400">
              <a:schemeClr val="accent1">
                <a:alpha val="60000"/>
              </a:schemeClr>
            </a:glow>
            <a:reflection blurRad="800100" stA="52000" endA="300" endPos="35000" dist="4445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283797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D:\Обмен\Фото буфет\Фото26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0"/>
            <a:ext cx="2304256" cy="242020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</p:pic>
      <p:pic>
        <p:nvPicPr>
          <p:cNvPr id="17409" name="Picture 1" descr="D:\Обмен\Фото буфет\DSC0012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4005064"/>
            <a:ext cx="3514938" cy="2376041"/>
          </a:xfrm>
          <a:prstGeom prst="rect">
            <a:avLst/>
          </a:prstGeom>
          <a:noFill/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  <p:pic>
        <p:nvPicPr>
          <p:cNvPr id="17410" name="Picture 2" descr="D:\Обмен\Фото буфет\Фото26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32656"/>
            <a:ext cx="2212886" cy="2376264"/>
          </a:xfrm>
          <a:prstGeom prst="rect">
            <a:avLst/>
          </a:prstGeom>
          <a:noFill/>
          <a:effectLst>
            <a:innerShdw blurRad="63500" dist="50800">
              <a:prstClr val="black">
                <a:alpha val="50000"/>
              </a:prstClr>
            </a:innerShdw>
          </a:effectLst>
        </p:spPr>
      </p:pic>
      <p:pic>
        <p:nvPicPr>
          <p:cNvPr id="6147" name="Picture 3" descr="D:\Обмен\Фото буфет\Фото26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0"/>
            <a:ext cx="2817189" cy="2232248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3429000"/>
            <a:ext cx="3384376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Решение проблем. Внедрение улучшений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6148" name="Picture 4" descr="D:\Обмен\Фото стенды\898484fe-ac42-4711-b3c8-5a4dbe002dad.jpg"/>
          <p:cNvPicPr>
            <a:picLocks noChangeAspect="1" noChangeArrowheads="1"/>
          </p:cNvPicPr>
          <p:nvPr/>
        </p:nvPicPr>
        <p:blipFill>
          <a:blip r:embed="rId7" cstate="print"/>
          <a:srcRect t="26848" b="21178"/>
          <a:stretch>
            <a:fillRect/>
          </a:stretch>
        </p:blipFill>
        <p:spPr bwMode="auto">
          <a:xfrm rot="615334">
            <a:off x="3690490" y="2055992"/>
            <a:ext cx="5276814" cy="19718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48877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228497235"/>
              </p:ext>
            </p:extLst>
          </p:nvPr>
        </p:nvGraphicFramePr>
        <p:xfrm>
          <a:off x="5148064" y="1844824"/>
          <a:ext cx="3888432" cy="2808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27" name="Picture 3" descr="D:\Обмен\Фото новая модель\0ba088a6-e34c-4d62-a8b8-7a0e3bdfa19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44045">
            <a:off x="272817" y="520226"/>
            <a:ext cx="2088232" cy="3131417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28" name="Picture 4" descr="D:\Обмен\Фото новая модель\92ffd7cc-a741-46c2-a7ea-158f9c37f087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260648"/>
            <a:ext cx="1728192" cy="3456383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29" name="Picture 5" descr="D:\Обмен\фото дд 30 сентября\e00dd77a-5f44-43ed-be0d-e6c78551369f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711156">
            <a:off x="6461657" y="312258"/>
            <a:ext cx="2161534" cy="2958967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30" name="Picture 6" descr="D:\Обмен\фото дд 30 сентября\c62ce9bb-06ed-47ed-813c-bb74612f7d4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395536" y="3933056"/>
            <a:ext cx="1800202" cy="2597240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31" name="Picture 7" descr="D:\Обмен\фото дд 30 сентября\86df143d-d340-4622-a51d-7693d8945cc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39752" y="3933056"/>
            <a:ext cx="2088232" cy="2592288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032" name="Picture 8" descr="D:\Обмен\фото дд 30 сентября\cabe0918-6334-4687-9c9e-b24b5bd2ccef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99992" y="3933056"/>
            <a:ext cx="2345017" cy="2592288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033" name="Picture 9" descr="D:\Обмен\фото дд 30 сентября\23a48367-aa32-44f0-9e7d-00fb4fc16f1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20272" y="3933056"/>
            <a:ext cx="1872209" cy="2592288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D:\Обмен\День здоровья 2023\Выбранные для отправки\Диспансеризация и профилактический осмотр в ГБУЗ «Унечская ЦРБ»\IMG2023040809274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602999" flipH="1">
            <a:off x="4143680" y="569036"/>
            <a:ext cx="2400424" cy="3078236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Внедрение улучшений</a:t>
            </a:r>
            <a:endParaRPr lang="ru-RU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D:\Обмен\День здоровья 2023\Выбранные для отправки\Диспансеризация и профилактический осмотр в ГБУЗ «Унечская ЦРБ»\IMG20230408102250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1680100">
            <a:off x="7219951" y="2183042"/>
            <a:ext cx="1671996" cy="1880996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1619672" y="3645024"/>
            <a:ext cx="6121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Создание отделения профилактики на 1 этаже поликлиники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8453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Обмен\3643d186-67f0-487e-b276-710a0322d246.jpg"/>
          <p:cNvPicPr>
            <a:picLocks noChangeAspect="1" noChangeArrowheads="1"/>
          </p:cNvPicPr>
          <p:nvPr/>
        </p:nvPicPr>
        <p:blipFill>
          <a:blip r:embed="rId2" cstate="print"/>
          <a:srcRect l="5201" t="37400" b="17451"/>
          <a:stretch>
            <a:fillRect/>
          </a:stretch>
        </p:blipFill>
        <p:spPr bwMode="auto">
          <a:xfrm rot="1069486">
            <a:off x="4116438" y="792275"/>
            <a:ext cx="4396879" cy="2888252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828649">
            <a:off x="4644008" y="3140968"/>
            <a:ext cx="2880320" cy="384042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075" name="Picture 3" descr="C:\Users\admin\Desktop\94979dab-c10b-4734-9c3a-b83e26c836f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928983">
            <a:off x="1447278" y="2964968"/>
            <a:ext cx="2997640" cy="3971271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97b2e7ba-f48e-4e8c-aaf1-e65700fda2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899751">
            <a:off x="346566" y="431782"/>
            <a:ext cx="2783170" cy="3710894"/>
          </a:xfrm>
          <a:prstGeom prst="rect">
            <a:avLst/>
          </a:prstGeom>
          <a:noFill/>
          <a:effectLst>
            <a:innerShdw blurRad="63500" dist="50800" dir="189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4461" y="332656"/>
            <a:ext cx="7772400" cy="1147673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rgbClr val="0070C0"/>
                </a:solidFill>
              </a:rPr>
              <a:t>Разделение потоков пациентов</a:t>
            </a:r>
            <a:br>
              <a:rPr lang="ru-RU" sz="4000" dirty="0" smtClean="0">
                <a:solidFill>
                  <a:srgbClr val="0070C0"/>
                </a:solidFill>
              </a:rPr>
            </a:br>
            <a:r>
              <a:rPr lang="ru-RU" sz="4000" dirty="0" smtClean="0">
                <a:solidFill>
                  <a:srgbClr val="0070C0"/>
                </a:solidFill>
              </a:rPr>
              <a:t>в поликлинике</a:t>
            </a:r>
            <a:endParaRPr lang="ru-RU" sz="4000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9887986">
            <a:off x="3234043" y="3131919"/>
            <a:ext cx="2770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Кабинет доврачебного приема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8453878">
            <a:off x="314880" y="2240408"/>
            <a:ext cx="2270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Администратор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9285864">
            <a:off x="5862435" y="4890459"/>
            <a:ext cx="3219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Кабинет неотложной помощи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9314168">
            <a:off x="6012160" y="1628800"/>
            <a:ext cx="3360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Фельдшер по выписке рецептов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76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6349</TotalTime>
  <Words>194</Words>
  <Application>Microsoft Office PowerPoint</Application>
  <PresentationFormat>Экран (4:3)</PresentationFormat>
  <Paragraphs>66</Paragraphs>
  <Slides>18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 Поликлиника  ГБУЗ « Унечская ЦРБ»  «Организация и проведение профилактического медицинского осмотра и первого этапа диспансеризации определенных групп взрослого населения»</vt:lpstr>
      <vt:lpstr>Карта Унечского района </vt:lpstr>
      <vt:lpstr> Численность населения Унечского района​</vt:lpstr>
      <vt:lpstr>Подготовка и открытие проектов</vt:lpstr>
      <vt:lpstr>Слайд 5</vt:lpstr>
      <vt:lpstr>Еженедельная работа команды. Разработка карты целевого состояния, диаграммы «ГАНТА»,</vt:lpstr>
      <vt:lpstr>Решение проблем. Внедрение улучшений</vt:lpstr>
      <vt:lpstr>Внедрение улучшений</vt:lpstr>
      <vt:lpstr>Разделение потоков пациентов в поликлинике</vt:lpstr>
      <vt:lpstr>Создание комфортных условий для ожидания</vt:lpstr>
      <vt:lpstr>Проведение мероприятий  по привлечению жителей « Всемирный день здоровья»</vt:lpstr>
      <vt:lpstr>День пожилого человека</vt:lpstr>
      <vt:lpstr>Разработаны алгоритмы проведения профилактических мероприятий за  одно посещение </vt:lpstr>
      <vt:lpstr>Диспансеризация и профилактические мероприятия  взрослого населения за  2023год  (в процентах к плану)</vt:lpstr>
      <vt:lpstr>Капитальный ремонт на ФАПАх</vt:lpstr>
      <vt:lpstr>Диспансеризация и профилактические мероприятия жителям села и предприятий района</vt:lpstr>
      <vt:lpstr>Обновленный автопарк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Итоги работы ​ ГБУЗ «Унечская ЦРБ» ​ 2019г.</dc:title>
  <dc:creator>шедевр</dc:creator>
  <cp:lastModifiedBy>statistik</cp:lastModifiedBy>
  <cp:revision>499</cp:revision>
  <cp:lastPrinted>2020-03-17T08:43:23Z</cp:lastPrinted>
  <dcterms:created xsi:type="dcterms:W3CDTF">2020-02-03T12:23:37Z</dcterms:created>
  <dcterms:modified xsi:type="dcterms:W3CDTF">2024-02-29T09:11:50Z</dcterms:modified>
</cp:coreProperties>
</file>